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3"/>
  </p:notesMasterIdLst>
  <p:sldIdLst>
    <p:sldId id="256" r:id="rId2"/>
    <p:sldId id="258" r:id="rId3"/>
    <p:sldId id="259" r:id="rId4"/>
    <p:sldId id="260" r:id="rId5"/>
    <p:sldId id="279" r:id="rId6"/>
    <p:sldId id="280" r:id="rId7"/>
    <p:sldId id="281" r:id="rId8"/>
    <p:sldId id="28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83" r:id="rId17"/>
    <p:sldId id="262" r:id="rId18"/>
    <p:sldId id="270" r:id="rId19"/>
    <p:sldId id="284" r:id="rId20"/>
    <p:sldId id="285" r:id="rId21"/>
    <p:sldId id="286" r:id="rId22"/>
    <p:sldId id="287" r:id="rId23"/>
    <p:sldId id="271" r:id="rId24"/>
    <p:sldId id="272" r:id="rId25"/>
    <p:sldId id="289" r:id="rId26"/>
    <p:sldId id="273" r:id="rId27"/>
    <p:sldId id="290" r:id="rId28"/>
    <p:sldId id="288" r:id="rId29"/>
    <p:sldId id="275" r:id="rId30"/>
    <p:sldId id="277" r:id="rId31"/>
    <p:sldId id="25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06B51-FD62-4B7A-8A61-3EB31F6AE933}" type="datetimeFigureOut">
              <a:rPr lang="en-AU" smtClean="0"/>
              <a:t>25/06/2012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02C86-3594-4746-8668-24A2E72A625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Too often when problems develop, teachers look at the students as the</a:t>
            </a:r>
            <a:r>
              <a:rPr lang="en-AU" baseline="0" dirty="0" smtClean="0"/>
              <a:t> cause without evaluating their own roles in the problem. Teachers must first look to their responsibility for creating situations – many unwelcome behaviours can be traced to what students are being asked to learn – focus should not be on students who did or did not do what they were asked but rather on what it was that they were asked to do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02C86-3594-4746-8668-24A2E72A625A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Learning is what one does to get a reward</a:t>
            </a:r>
          </a:p>
          <a:p>
            <a:r>
              <a:rPr lang="en-AU" dirty="0" smtClean="0"/>
              <a:t>Studies show that people expecting to get a  reward from completing a task simply do not perform as well as those who expect nothing.</a:t>
            </a:r>
          </a:p>
          <a:p>
            <a:r>
              <a:rPr lang="en-AU" dirty="0" smtClean="0"/>
              <a:t>Much of the praise used by teachers is essentially fraudulent – the teacher pretends to talk to the student but is actually using the student to make a point or to criticise</a:t>
            </a:r>
            <a:r>
              <a:rPr lang="en-AU" baseline="0" dirty="0" smtClean="0"/>
              <a:t> the behaviour of other students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02C86-3594-4746-8668-24A2E72A625A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Community building</a:t>
            </a:r>
            <a:r>
              <a:rPr lang="en-AU" baseline="0" dirty="0" smtClean="0"/>
              <a:t> </a:t>
            </a:r>
            <a:r>
              <a:rPr lang="en-AU" baseline="0" dirty="0" err="1" smtClean="0"/>
              <a:t>shuold</a:t>
            </a:r>
            <a:r>
              <a:rPr lang="en-AU" baseline="0" dirty="0" smtClean="0"/>
              <a:t> not be separate from what students are learning – students should be given opportunities to practice perspective taking – imagine how the world looks like from someone else point of view – activities that promote an understanding of how others think and feel foster intellectual growth while helping students become more ethical and compassionate</a:t>
            </a:r>
          </a:p>
          <a:p>
            <a:r>
              <a:rPr lang="en-AU" baseline="0" dirty="0" smtClean="0"/>
              <a:t>Class meetings allow students to reason through problems, </a:t>
            </a:r>
            <a:r>
              <a:rPr lang="en-AU" baseline="0" dirty="0" err="1" smtClean="0"/>
              <a:t>analyze</a:t>
            </a:r>
            <a:r>
              <a:rPr lang="en-AU" baseline="0" dirty="0" smtClean="0"/>
              <a:t> possibilities and negotiate solutions – students voice counts they experience a feeling of community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02C86-3594-4746-8668-24A2E72A625A}" type="slidenum">
              <a:rPr lang="en-AU" smtClean="0"/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Study buddies – help each other to get organised, work on projects, encourage each other,</a:t>
            </a:r>
            <a:r>
              <a:rPr lang="en-AU" baseline="0" dirty="0" smtClean="0"/>
              <a:t> solve problems and provide peer feedback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02C86-3594-4746-8668-24A2E72A625A}" type="slidenum">
              <a:rPr lang="en-AU" smtClean="0"/>
              <a:t>22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8DAA-73C3-4114-965D-22C6F1C3B7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A8A18-79C3-4248-8ED9-53EAA72F4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1ED5-0088-4709-AE7E-83B25D30D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675BBC-DBEA-4116-9571-9F01ACAFE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DF11D6-9D29-4556-B2EC-479B5C7DBC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C6EB-70DC-4582-87C5-719C06331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55D1-760E-4C89-9FA4-4C9781737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4BF-00D8-48E6-B39D-FC5CAEEC7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2E20D-D99C-4405-A023-D685D826C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AEAB-7B86-4A72-B80B-2F07B7565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6875-B1C0-41CD-8644-51906F80A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044E5-C5EB-4E47-A188-A2C83F6C5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4CC3-FE54-4709-BFD3-29F7F52A77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2290F-0D4E-4F68-99F5-CD21944D2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education-world.com/a_issues/chat/chat031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abcnews.go.com/blogs/headlines/2012/06/mom-says-teacher-had-students-slap-her-son/2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Beyond Discipline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Alfie Kohn</a:t>
            </a:r>
          </a:p>
          <a:p>
            <a:r>
              <a:rPr lang="en-US"/>
              <a:t>Classroom Management</a:t>
            </a:r>
          </a:p>
          <a:p>
            <a:r>
              <a:rPr lang="en-US"/>
              <a:t>EDUC 360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57200" y="323850"/>
          <a:ext cx="8305800" cy="6229350"/>
        </p:xfrm>
        <a:graphic>
          <a:graphicData uri="http://schemas.openxmlformats.org/presentationml/2006/ole">
            <p:oleObj spid="_x0000_s2052" name="Slide" r:id="rId3" imgW="4268869" imgH="3202069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Kohn promotes…</a:t>
            </a:r>
          </a:p>
        </p:txBody>
      </p:sp>
      <p:pic>
        <p:nvPicPr>
          <p:cNvPr id="9222" name="Picture 6" descr="j029755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1250" y="1752600"/>
            <a:ext cx="2547938" cy="3886200"/>
          </a:xfrm>
        </p:spPr>
      </p:pic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Working </a:t>
            </a:r>
            <a:r>
              <a:rPr lang="en-US" sz="2800" u="sng"/>
              <a:t>with</a:t>
            </a:r>
            <a:r>
              <a:rPr lang="en-US" sz="2800"/>
              <a:t> children to encourage their social and moral development which means…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Utilizing children’s need…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To be able to make their own decisions</a:t>
            </a:r>
          </a:p>
          <a:p>
            <a:r>
              <a:rPr lang="en-US" sz="2800"/>
              <a:t>To belong</a:t>
            </a:r>
          </a:p>
          <a:p>
            <a:r>
              <a:rPr lang="en-US" sz="2800"/>
              <a:t>To learn and apply learning</a:t>
            </a:r>
          </a:p>
        </p:txBody>
      </p:sp>
      <p:pic>
        <p:nvPicPr>
          <p:cNvPr id="10247" name="Picture 7" descr="MPj0407458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41911"/>
            <a:ext cx="4038600" cy="264254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 focus on…</a:t>
            </a:r>
          </a:p>
        </p:txBody>
      </p:sp>
      <p:pic>
        <p:nvPicPr>
          <p:cNvPr id="11269" name="Picture 5" descr="MPj0407015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331" y="2302467"/>
            <a:ext cx="2082338" cy="3121429"/>
          </a:xfrm>
        </p:spPr>
      </p:pic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Learning </a:t>
            </a:r>
          </a:p>
          <a:p>
            <a:r>
              <a:rPr lang="en-US" sz="2800"/>
              <a:t>Classroom environment</a:t>
            </a:r>
          </a:p>
          <a:p>
            <a:r>
              <a:rPr lang="en-US" sz="2800"/>
              <a:t>Set of values vs rules</a:t>
            </a:r>
          </a:p>
          <a:p>
            <a:r>
              <a:rPr lang="en-US" sz="2800"/>
              <a:t>Natural curiosity and need to learn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Community environment has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No competition</a:t>
            </a:r>
          </a:p>
          <a:p>
            <a:r>
              <a:rPr lang="en-US" sz="2800"/>
              <a:t>No rewards</a:t>
            </a:r>
          </a:p>
          <a:p>
            <a:r>
              <a:rPr lang="en-US" sz="2800"/>
              <a:t>Words of encouragement</a:t>
            </a:r>
          </a:p>
          <a:p>
            <a:r>
              <a:rPr lang="en-US" sz="2800"/>
              <a:t>Respect</a:t>
            </a:r>
          </a:p>
          <a:p>
            <a:r>
              <a:rPr lang="en-US" sz="2800"/>
              <a:t>Sense of belonging</a:t>
            </a:r>
          </a:p>
          <a:p>
            <a:r>
              <a:rPr lang="en-US" sz="2800"/>
              <a:t>Class meetings</a:t>
            </a:r>
          </a:p>
        </p:txBody>
      </p:sp>
      <p:pic>
        <p:nvPicPr>
          <p:cNvPr id="12293" name="Picture 5" descr="MPj0428543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20027"/>
            <a:ext cx="4038600" cy="268630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misbehavior happens…</a:t>
            </a:r>
          </a:p>
        </p:txBody>
      </p:sp>
      <p:pic>
        <p:nvPicPr>
          <p:cNvPr id="13317" name="Picture 5" descr="MPj042849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259" y="1600200"/>
            <a:ext cx="3010482" cy="4525963"/>
          </a:xfrm>
        </p:spPr>
      </p:pic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Focus on curriculum</a:t>
            </a:r>
          </a:p>
          <a:p>
            <a:r>
              <a:rPr lang="en-US" sz="2800"/>
              <a:t>What is the purpose of the task?</a:t>
            </a:r>
          </a:p>
          <a:p>
            <a:r>
              <a:rPr lang="en-US" sz="2800"/>
              <a:t>Is the learner constructing new information?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Emphasize a curriculum based 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Students’ affinities</a:t>
            </a:r>
          </a:p>
          <a:p>
            <a:r>
              <a:rPr lang="en-US" sz="2800"/>
              <a:t>Opportunities to construct new knowledge</a:t>
            </a:r>
          </a:p>
          <a:p>
            <a:r>
              <a:rPr lang="en-US" sz="2800"/>
              <a:t>Working with peers</a:t>
            </a:r>
          </a:p>
          <a:p>
            <a:r>
              <a:rPr lang="en-US" sz="2800"/>
              <a:t>Group projects</a:t>
            </a:r>
          </a:p>
          <a:p>
            <a:r>
              <a:rPr lang="en-US" sz="2800"/>
              <a:t>Multiple learning styles</a:t>
            </a:r>
          </a:p>
          <a:p>
            <a:endParaRPr lang="en-US" sz="2800"/>
          </a:p>
        </p:txBody>
      </p:sp>
      <p:pic>
        <p:nvPicPr>
          <p:cNvPr id="14342" name="Picture 6" descr="MPj0428663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61549"/>
            <a:ext cx="4038600" cy="280326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– emotional atmosphere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Ginott</a:t>
            </a:r>
            <a:r>
              <a:rPr lang="en-GB" dirty="0"/>
              <a:t> believes it is the teacher's job to provide an environment conducive to learning. 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Discipline </a:t>
            </a:r>
            <a:r>
              <a:rPr lang="en-GB" dirty="0"/>
              <a:t>problems </a:t>
            </a:r>
            <a:r>
              <a:rPr lang="en-GB" dirty="0" smtClean="0"/>
              <a:t>diminish when: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teachers </a:t>
            </a:r>
            <a:r>
              <a:rPr lang="en-GB" dirty="0"/>
              <a:t>show concern for students' feelings </a:t>
            </a:r>
            <a:r>
              <a:rPr lang="en-GB" dirty="0" smtClean="0"/>
              <a:t>recognize </a:t>
            </a:r>
            <a:r>
              <a:rPr lang="en-GB" dirty="0"/>
              <a:t>that their messages have a strong impact on students' feelings and self-esteem.</a:t>
            </a:r>
            <a:endParaRPr lang="en-AU" dirty="0"/>
          </a:p>
          <a:p>
            <a:r>
              <a:rPr lang="en-GB" dirty="0"/>
              <a:t>When teachers address the situation rather than the students' character, they communicate that:</a:t>
            </a:r>
            <a:endParaRPr lang="en-AU" dirty="0"/>
          </a:p>
          <a:p>
            <a:pPr lvl="0"/>
            <a:r>
              <a:rPr lang="en-GB" dirty="0"/>
              <a:t>They know what is going on, </a:t>
            </a:r>
            <a:endParaRPr lang="en-AU" dirty="0"/>
          </a:p>
          <a:p>
            <a:pPr lvl="0"/>
            <a:r>
              <a:rPr lang="en-GB" dirty="0"/>
              <a:t>They know what they want changed, and </a:t>
            </a:r>
            <a:endParaRPr lang="en-AU" dirty="0"/>
          </a:p>
          <a:p>
            <a:pPr lvl="0"/>
            <a:r>
              <a:rPr lang="en-GB" dirty="0"/>
              <a:t>They are aware of the students' feelings.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Remember students are…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Compassionate</a:t>
            </a:r>
          </a:p>
          <a:p>
            <a:r>
              <a:rPr lang="en-US" sz="2800"/>
              <a:t>Sympathetic</a:t>
            </a:r>
          </a:p>
          <a:p>
            <a:r>
              <a:rPr lang="en-US" sz="2800"/>
              <a:t>Courteous </a:t>
            </a:r>
          </a:p>
          <a:p>
            <a:r>
              <a:rPr lang="en-US" sz="2800"/>
              <a:t>Curious </a:t>
            </a:r>
          </a:p>
          <a:p>
            <a:r>
              <a:rPr lang="en-US" sz="2800"/>
              <a:t>Constructivists creating their own knowledge</a:t>
            </a:r>
          </a:p>
        </p:txBody>
      </p:sp>
      <p:pic>
        <p:nvPicPr>
          <p:cNvPr id="8198" name="Picture 6" descr="MPj040377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19059"/>
            <a:ext cx="4038600" cy="268824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 to this website and read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077200" cy="441960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http://www.education-world.com/a_issues/chat/chat031.shtml</a:t>
            </a:r>
            <a:r>
              <a:rPr lang="en-US" dirty="0"/>
              <a:t>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					or </a:t>
            </a:r>
            <a:endParaRPr lang="en-US" dirty="0"/>
          </a:p>
        </p:txBody>
      </p:sp>
      <p:pic>
        <p:nvPicPr>
          <p:cNvPr id="17410" name="Picture 2" descr="C:\Users\100046\AppData\Local\Microsoft\Windows\Temporary Internet Files\Content.IE5\OT2YQOCA\MC90044178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76600"/>
            <a:ext cx="2743200" cy="2743200"/>
          </a:xfrm>
          <a:prstGeom prst="rect">
            <a:avLst/>
          </a:prstGeom>
          <a:noFill/>
        </p:spPr>
      </p:pic>
      <p:pic>
        <p:nvPicPr>
          <p:cNvPr id="17412" name="Picture 4" descr="http://www.idomartialarts.com/shared_resources/images/idma_reports/escrima_stic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81400"/>
            <a:ext cx="2894853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Building classroom community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Community of learners </a:t>
            </a:r>
          </a:p>
          <a:p>
            <a:pPr>
              <a:buNone/>
            </a:pPr>
            <a:r>
              <a:rPr lang="en-AU" dirty="0" smtClean="0"/>
              <a:t>– safe to try new ideas and fail</a:t>
            </a:r>
          </a:p>
          <a:p>
            <a:pPr>
              <a:buFontTx/>
              <a:buChar char="-"/>
            </a:pPr>
            <a:r>
              <a:rPr lang="en-AU" dirty="0" smtClean="0"/>
              <a:t>Students care about each other, their teacher and the school</a:t>
            </a:r>
          </a:p>
          <a:p>
            <a:pPr>
              <a:buFontTx/>
              <a:buChar char="-"/>
            </a:pPr>
            <a:r>
              <a:rPr lang="en-AU" dirty="0" smtClean="0"/>
              <a:t>A group is not a community – takes time and care to create a community </a:t>
            </a:r>
            <a:endParaRPr lang="en-AU" dirty="0"/>
          </a:p>
        </p:txBody>
      </p:sp>
      <p:pic>
        <p:nvPicPr>
          <p:cNvPr id="49154" name="Picture 2" descr="http://www.socialconversations.com/wp-content/uploads/2010/06/building-a-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066800"/>
            <a:ext cx="2278079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Beyond </a:t>
            </a:r>
            <a:r>
              <a:rPr lang="en-US" dirty="0" smtClean="0"/>
              <a:t>Discipline – from compliance to community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operates under the premise:</a:t>
            </a:r>
          </a:p>
          <a:p>
            <a:pPr lvl="1"/>
            <a:r>
              <a:rPr lang="en-US" sz="2400" dirty="0"/>
              <a:t>Students are responsible for their own </a:t>
            </a:r>
            <a:r>
              <a:rPr lang="en-US" sz="2400" dirty="0" err="1" smtClean="0"/>
              <a:t>behaviour</a:t>
            </a:r>
            <a:endParaRPr lang="en-US" sz="2400" dirty="0"/>
          </a:p>
          <a:p>
            <a:pPr lvl="1"/>
            <a:r>
              <a:rPr lang="en-US" sz="2400" dirty="0"/>
              <a:t>Students are capable of controlling their own </a:t>
            </a:r>
            <a:r>
              <a:rPr lang="en-US" sz="2400" dirty="0" err="1" smtClean="0"/>
              <a:t>behaviour</a:t>
            </a:r>
            <a:endParaRPr lang="en-US" sz="2400" dirty="0"/>
          </a:p>
        </p:txBody>
      </p:sp>
      <p:pic>
        <p:nvPicPr>
          <p:cNvPr id="4101" name="Picture 5" descr="MPj0399788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752600"/>
            <a:ext cx="3902825" cy="2601884"/>
          </a:xfrm>
        </p:spPr>
      </p:pic>
      <p:sp>
        <p:nvSpPr>
          <p:cNvPr id="5" name="TextBox 4"/>
          <p:cNvSpPr txBox="1"/>
          <p:nvPr/>
        </p:nvSpPr>
        <p:spPr>
          <a:xfrm>
            <a:off x="685800" y="4953000"/>
            <a:ext cx="77724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Kohn maintains that the more teacher control their students through a reward system, the more difficult it is for students to become moral people who think for themselves and care about others.  (1991, 2006)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Building classroom community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Students have a positive relationship with a caring, respectful adult</a:t>
            </a:r>
          </a:p>
          <a:p>
            <a:r>
              <a:rPr lang="en-AU" dirty="0" smtClean="0"/>
              <a:t>Cooperative learning towards a common goal</a:t>
            </a:r>
          </a:p>
          <a:p>
            <a:r>
              <a:rPr lang="en-AU" dirty="0" smtClean="0"/>
              <a:t>Active participants by doing significant </a:t>
            </a:r>
          </a:p>
          <a:p>
            <a:r>
              <a:rPr lang="en-AU" dirty="0" smtClean="0"/>
              <a:t>Academic instruction used to build community</a:t>
            </a:r>
          </a:p>
          <a:p>
            <a:r>
              <a:rPr lang="en-AU" dirty="0" smtClean="0"/>
              <a:t>Perspective taking</a:t>
            </a:r>
          </a:p>
          <a:p>
            <a:r>
              <a:rPr lang="en-AU" dirty="0" smtClean="0"/>
              <a:t>Class meetings</a:t>
            </a:r>
          </a:p>
        </p:txBody>
      </p:sp>
      <p:pic>
        <p:nvPicPr>
          <p:cNvPr id="48130" name="Picture 2" descr="http://www.gagglehouse.com/Images/commun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572000"/>
            <a:ext cx="4552950" cy="208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Greater academic motivation</a:t>
            </a:r>
          </a:p>
          <a:p>
            <a:pPr>
              <a:buNone/>
            </a:pPr>
            <a:r>
              <a:rPr lang="en-AU" dirty="0" smtClean="0"/>
              <a:t>And performance</a:t>
            </a:r>
          </a:p>
          <a:p>
            <a:r>
              <a:rPr lang="en-AU" dirty="0" smtClean="0"/>
              <a:t>A liking for school</a:t>
            </a:r>
          </a:p>
          <a:p>
            <a:r>
              <a:rPr lang="en-AU" dirty="0" smtClean="0"/>
              <a:t>Empathy and motivation to help others</a:t>
            </a:r>
          </a:p>
          <a:p>
            <a:r>
              <a:rPr lang="en-AU" dirty="0" smtClean="0"/>
              <a:t>Ability to resolve conflict</a:t>
            </a:r>
          </a:p>
          <a:p>
            <a:r>
              <a:rPr lang="en-AU" dirty="0" smtClean="0"/>
              <a:t>Greater enjoyment of class</a:t>
            </a:r>
          </a:p>
          <a:p>
            <a:r>
              <a:rPr lang="en-AU" dirty="0" smtClean="0"/>
              <a:t>Stronger commitment to key democratic values</a:t>
            </a:r>
          </a:p>
          <a:p>
            <a:r>
              <a:rPr lang="en-AU" dirty="0" smtClean="0"/>
              <a:t>Higher sense of efficacy</a:t>
            </a:r>
          </a:p>
          <a:p>
            <a:r>
              <a:rPr lang="en-AU" dirty="0" smtClean="0"/>
              <a:t>Increased altruistic behaviour</a:t>
            </a:r>
          </a:p>
          <a:p>
            <a:pPr>
              <a:buNone/>
            </a:pPr>
            <a:r>
              <a:rPr lang="en-AU" sz="2000" dirty="0" smtClean="0"/>
              <a:t>( </a:t>
            </a:r>
            <a:r>
              <a:rPr lang="en-AU" sz="2000" dirty="0" err="1" smtClean="0"/>
              <a:t>Schaps</a:t>
            </a:r>
            <a:r>
              <a:rPr lang="en-AU" sz="2000" dirty="0" smtClean="0"/>
              <a:t> &amp; Lewis 1997)</a:t>
            </a:r>
            <a:endParaRPr lang="en-AU" sz="2200" dirty="0" smtClean="0"/>
          </a:p>
          <a:p>
            <a:endParaRPr lang="en-AU" dirty="0"/>
          </a:p>
        </p:txBody>
      </p:sp>
      <p:pic>
        <p:nvPicPr>
          <p:cNvPr id="46082" name="Picture 2" descr="http://www.toiletpaperentrepreneur.com/graphics/winter_2010/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"/>
            <a:ext cx="2962275" cy="2695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Ways to build community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AU" dirty="0" smtClean="0"/>
              <a:t>Believe in the importance of community – your actions will reflect this</a:t>
            </a:r>
          </a:p>
          <a:p>
            <a:r>
              <a:rPr lang="en-AU" dirty="0" smtClean="0"/>
              <a:t>Be genuinely interested in students – greet them at the door</a:t>
            </a:r>
          </a:p>
          <a:p>
            <a:r>
              <a:rPr lang="en-AU" dirty="0" smtClean="0"/>
              <a:t>Study buddies</a:t>
            </a:r>
          </a:p>
          <a:p>
            <a:r>
              <a:rPr lang="en-AU" dirty="0" smtClean="0"/>
              <a:t>Ask </a:t>
            </a:r>
            <a:r>
              <a:rPr lang="en-AU" dirty="0" smtClean="0"/>
              <a:t>students what they want to study, and integrate their ideas into </a:t>
            </a:r>
            <a:r>
              <a:rPr lang="en-AU" dirty="0" smtClean="0"/>
              <a:t>standards-based lessons.</a:t>
            </a:r>
          </a:p>
          <a:p>
            <a:r>
              <a:rPr lang="en-AU" dirty="0" smtClean="0"/>
              <a:t>Teach perspective taking</a:t>
            </a:r>
            <a:endParaRPr lang="en-AU" dirty="0" smtClean="0"/>
          </a:p>
          <a:p>
            <a:r>
              <a:rPr lang="en-AU" dirty="0" smtClean="0"/>
              <a:t>Have different students serve as experts in different units; </a:t>
            </a:r>
            <a:r>
              <a:rPr lang="en-AU" dirty="0" smtClean="0"/>
              <a:t>find opportunities for </a:t>
            </a:r>
            <a:r>
              <a:rPr lang="en-AU" dirty="0" smtClean="0"/>
              <a:t>every learner to serve in this role.</a:t>
            </a:r>
          </a:p>
          <a:p>
            <a:r>
              <a:rPr lang="en-AU" dirty="0" smtClean="0"/>
              <a:t>Integrate service learning projects into different subject areas.</a:t>
            </a:r>
          </a:p>
          <a:p>
            <a:r>
              <a:rPr lang="en-AU" dirty="0" smtClean="0"/>
              <a:t>Assign joint projects that capitalize on individual student strengths.</a:t>
            </a:r>
          </a:p>
          <a:p>
            <a:r>
              <a:rPr lang="en-AU" dirty="0" smtClean="0"/>
              <a:t>Have students write about themselves and share their writing formally or informally across the year.</a:t>
            </a:r>
          </a:p>
          <a:p>
            <a:r>
              <a:rPr lang="en-AU" dirty="0" smtClean="0"/>
              <a:t>Have the class create a play, a piece of music, or a piece of art together</a:t>
            </a:r>
            <a:r>
              <a:rPr lang="en-AU" dirty="0" smtClean="0"/>
              <a:t>.</a:t>
            </a:r>
          </a:p>
          <a:p>
            <a:r>
              <a:rPr lang="en-AU" dirty="0" smtClean="0"/>
              <a:t>Play games </a:t>
            </a:r>
          </a:p>
          <a:p>
            <a:r>
              <a:rPr lang="en-AU" dirty="0" smtClean="0"/>
              <a:t>Classroom meetings 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Cooperation through communication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GB" b="1" dirty="0" err="1"/>
              <a:t>Ginott's</a:t>
            </a:r>
            <a:r>
              <a:rPr lang="en-GB" b="1" dirty="0"/>
              <a:t> Key Ideas</a:t>
            </a:r>
            <a:r>
              <a:rPr lang="en-GB" b="1" dirty="0" smtClean="0"/>
              <a:t>.</a:t>
            </a:r>
          </a:p>
          <a:p>
            <a:endParaRPr lang="en-AU" dirty="0"/>
          </a:p>
          <a:p>
            <a:pPr lvl="0"/>
            <a:r>
              <a:rPr lang="en-GB" dirty="0"/>
              <a:t>Discipline is a series of little victories slowly acquired over time.</a:t>
            </a:r>
            <a:endParaRPr lang="en-AU" dirty="0"/>
          </a:p>
          <a:p>
            <a:pPr lvl="0"/>
            <a:r>
              <a:rPr lang="en-GB" dirty="0"/>
              <a:t>The most important ingredient in classroom discipline </a:t>
            </a:r>
            <a:r>
              <a:rPr lang="en-GB" dirty="0" smtClean="0"/>
              <a:t>is the </a:t>
            </a:r>
            <a:r>
              <a:rPr lang="en-GB" dirty="0"/>
              <a:t>teacher's </a:t>
            </a:r>
            <a:r>
              <a:rPr lang="en-GB" dirty="0" smtClean="0"/>
              <a:t>self-discipline</a:t>
            </a:r>
            <a:endParaRPr lang="en-AU" dirty="0" smtClean="0"/>
          </a:p>
          <a:p>
            <a:pPr lvl="0">
              <a:buNone/>
            </a:pPr>
            <a:r>
              <a:rPr lang="en-AU" dirty="0" smtClean="0"/>
              <a:t>	</a:t>
            </a:r>
            <a:endParaRPr lang="en-A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Teachers at their best</a:t>
            </a:r>
            <a:r>
              <a:rPr lang="en-GB" b="1" dirty="0" smtClean="0"/>
              <a:t>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/>
              <a:t>At </a:t>
            </a:r>
            <a:r>
              <a:rPr lang="en-GB" dirty="0"/>
              <a:t>their best, teachers use congruent communication, evident when they:</a:t>
            </a:r>
            <a:endParaRPr lang="en-AU" dirty="0"/>
          </a:p>
          <a:p>
            <a:pPr lvl="0"/>
            <a:r>
              <a:rPr lang="en-GB" dirty="0"/>
              <a:t>Send sane messages, addressing the situation rather than a student's character. </a:t>
            </a:r>
            <a:endParaRPr lang="en-AU" dirty="0"/>
          </a:p>
          <a:p>
            <a:pPr lvl="0"/>
            <a:r>
              <a:rPr lang="en-GB" dirty="0"/>
              <a:t>Express anger appropriately. </a:t>
            </a:r>
            <a:endParaRPr lang="en-AU" dirty="0"/>
          </a:p>
          <a:p>
            <a:pPr lvl="0"/>
            <a:r>
              <a:rPr lang="en-GB" dirty="0"/>
              <a:t>Invite cooperation. </a:t>
            </a:r>
            <a:endParaRPr lang="en-AU" dirty="0"/>
          </a:p>
          <a:p>
            <a:pPr lvl="0"/>
            <a:r>
              <a:rPr lang="en-GB" dirty="0"/>
              <a:t>Accept and acknowledge student feelings. </a:t>
            </a:r>
            <a:endParaRPr lang="en-AU" dirty="0"/>
          </a:p>
          <a:p>
            <a:pPr lvl="0"/>
            <a:r>
              <a:rPr lang="en-GB" dirty="0"/>
              <a:t>Avoid labelling students. </a:t>
            </a:r>
            <a:endParaRPr lang="en-AU" dirty="0"/>
          </a:p>
          <a:p>
            <a:pPr lvl="0"/>
            <a:r>
              <a:rPr lang="en-GB" dirty="0"/>
              <a:t>Correct students by directing them appropriately. </a:t>
            </a:r>
            <a:endParaRPr lang="en-AU" dirty="0"/>
          </a:p>
          <a:p>
            <a:pPr lvl="0"/>
            <a:r>
              <a:rPr lang="en-GB" dirty="0"/>
              <a:t>Avoid the perils of praise. </a:t>
            </a:r>
            <a:endParaRPr lang="en-AU" dirty="0"/>
          </a:p>
          <a:p>
            <a:pPr lvl="0"/>
            <a:r>
              <a:rPr lang="en-GB" dirty="0"/>
              <a:t>Are brief when correcting students. </a:t>
            </a:r>
            <a:endParaRPr lang="en-AU" dirty="0"/>
          </a:p>
          <a:p>
            <a:pPr lvl="0"/>
            <a:r>
              <a:rPr lang="en-GB" dirty="0"/>
              <a:t>Are models of humane </a:t>
            </a:r>
            <a:r>
              <a:rPr lang="en-GB" dirty="0" smtClean="0"/>
              <a:t>behaviour</a:t>
            </a:r>
            <a:r>
              <a:rPr lang="en-GB" dirty="0"/>
              <a:t>. </a:t>
            </a:r>
            <a:endParaRPr lang="en-AU" dirty="0"/>
          </a:p>
          <a:p>
            <a:endParaRPr lang="en-AU" dirty="0"/>
          </a:p>
        </p:txBody>
      </p:sp>
      <p:pic>
        <p:nvPicPr>
          <p:cNvPr id="31746" name="Picture 2" descr="http://4.bp.blogspot.com/-ak5AEe0M71U/TWSOuav3iRI/AAAAAAAAEqI/Nr0l2w6g79U/s1600/FavApple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590800"/>
            <a:ext cx="170688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Appropriate discipline - </a:t>
            </a:r>
            <a:r>
              <a:rPr lang="en-GB" dirty="0" err="1" smtClean="0"/>
              <a:t>Ginott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GB" sz="5000" dirty="0" smtClean="0"/>
              <a:t>Recognize </a:t>
            </a:r>
            <a:r>
              <a:rPr lang="en-GB" sz="5000" dirty="0"/>
              <a:t>feelings</a:t>
            </a:r>
            <a:r>
              <a:rPr lang="en-GB" dirty="0"/>
              <a:t>. </a:t>
            </a:r>
            <a:r>
              <a:rPr lang="en-GB" dirty="0" smtClean="0"/>
              <a:t> </a:t>
            </a:r>
            <a:r>
              <a:rPr lang="en-GB" dirty="0" smtClean="0"/>
              <a:t>  </a:t>
            </a:r>
            <a:r>
              <a:rPr lang="en-GB" dirty="0" smtClean="0"/>
              <a:t>(</a:t>
            </a:r>
            <a:r>
              <a:rPr lang="en-GB" dirty="0"/>
              <a:t>e.g. "I can see that you are angry")</a:t>
            </a:r>
            <a:endParaRPr lang="en-AU" dirty="0"/>
          </a:p>
          <a:p>
            <a:pPr lvl="0"/>
            <a:r>
              <a:rPr lang="en-GB" sz="5000" dirty="0"/>
              <a:t>Describe the situation</a:t>
            </a:r>
            <a:r>
              <a:rPr lang="en-GB" dirty="0"/>
              <a:t>. 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"I can see paper all over the floor, it needs to be picked up.")</a:t>
            </a:r>
            <a:endParaRPr lang="en-AU" dirty="0"/>
          </a:p>
          <a:p>
            <a:pPr lvl="0"/>
            <a:r>
              <a:rPr lang="en-GB" sz="5000" dirty="0"/>
              <a:t>Invite cooperation. </a:t>
            </a:r>
            <a:r>
              <a:rPr lang="en-GB" sz="5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"Let's all help to pick up the paper.")</a:t>
            </a:r>
            <a:endParaRPr lang="en-AU" dirty="0"/>
          </a:p>
          <a:p>
            <a:pPr lvl="0"/>
            <a:r>
              <a:rPr lang="en-GB" sz="5000" dirty="0"/>
              <a:t>Are brief</a:t>
            </a:r>
            <a:r>
              <a:rPr lang="en-GB" sz="4000" dirty="0"/>
              <a:t>. </a:t>
            </a:r>
            <a:r>
              <a:rPr lang="en-GB" sz="4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"We do not throw paper.")</a:t>
            </a:r>
            <a:endParaRPr lang="en-AU" dirty="0"/>
          </a:p>
          <a:p>
            <a:pPr lvl="0"/>
            <a:r>
              <a:rPr lang="en-GB" sz="5000" dirty="0"/>
              <a:t>Do not argue</a:t>
            </a:r>
            <a:r>
              <a:rPr lang="en-GB" sz="4000" dirty="0"/>
              <a:t>. </a:t>
            </a:r>
            <a:r>
              <a:rPr lang="en-GB" dirty="0" smtClean="0"/>
              <a:t>(</a:t>
            </a:r>
            <a:r>
              <a:rPr lang="en-GB" dirty="0"/>
              <a:t>They stick to a decision, but remain flexible enough to change it if they are wrong. Arguing is always a losing proposition for teachers.)</a:t>
            </a:r>
            <a:endParaRPr lang="en-AU" dirty="0"/>
          </a:p>
          <a:p>
            <a:pPr lvl="0"/>
            <a:r>
              <a:rPr lang="en-GB" sz="5000" dirty="0"/>
              <a:t>Model appropriate </a:t>
            </a:r>
            <a:r>
              <a:rPr lang="en-GB" sz="5000" dirty="0" smtClean="0"/>
              <a:t>behaviour </a:t>
            </a:r>
            <a:r>
              <a:rPr lang="en-GB" dirty="0"/>
              <a:t>(They show through example how they want students to behave.)</a:t>
            </a:r>
            <a:endParaRPr lang="en-AU" dirty="0"/>
          </a:p>
          <a:p>
            <a:pPr lvl="0"/>
            <a:r>
              <a:rPr lang="en-GB" sz="5000" dirty="0"/>
              <a:t>Discourage physical violence</a:t>
            </a:r>
            <a:r>
              <a:rPr lang="en-GB" dirty="0"/>
              <a:t>. 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"In our class we talk about our problems. We do not hit, kick, or </a:t>
            </a:r>
            <a:r>
              <a:rPr lang="en-GB" dirty="0" smtClean="0"/>
              <a:t>pull”)</a:t>
            </a:r>
            <a:endParaRPr lang="en-AU" dirty="0"/>
          </a:p>
          <a:p>
            <a:pPr lvl="0"/>
            <a:r>
              <a:rPr lang="en-GB" sz="5000" dirty="0"/>
              <a:t>Do not criticize, call names, or insult</a:t>
            </a:r>
            <a:r>
              <a:rPr lang="en-GB" sz="4000" dirty="0"/>
              <a:t>. </a:t>
            </a:r>
            <a:r>
              <a:rPr lang="en-GB" sz="4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A student interrupts a teacher: "Excuse me. I will be with you as soon as I can.")</a:t>
            </a:r>
            <a:endParaRPr lang="en-AU" dirty="0"/>
          </a:p>
          <a:p>
            <a:pPr lvl="0"/>
            <a:r>
              <a:rPr lang="en-GB" sz="5000" dirty="0"/>
              <a:t>Focus on solutions</a:t>
            </a:r>
            <a:r>
              <a:rPr lang="en-GB" sz="4000" dirty="0"/>
              <a:t>. </a:t>
            </a:r>
            <a:r>
              <a:rPr lang="en-GB" sz="4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"I am seeing </a:t>
            </a:r>
            <a:r>
              <a:rPr lang="en-GB" dirty="0" err="1"/>
              <a:t>unsportsman</a:t>
            </a:r>
            <a:r>
              <a:rPr lang="en-GB" dirty="0"/>
              <a:t>-like conduct here. What can we do about it?")</a:t>
            </a:r>
            <a:endParaRPr lang="en-AU" dirty="0"/>
          </a:p>
          <a:p>
            <a:pPr lvl="0"/>
            <a:r>
              <a:rPr lang="en-GB" sz="5000" dirty="0"/>
              <a:t>Allow face-saving exits</a:t>
            </a:r>
            <a:r>
              <a:rPr lang="en-GB" dirty="0"/>
              <a:t>. 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"You may remain at your desk and read quietly, or you may sit by yourself at the back of the room.")</a:t>
            </a:r>
            <a:endParaRPr lang="en-AU" dirty="0"/>
          </a:p>
          <a:p>
            <a:pPr lvl="0"/>
            <a:r>
              <a:rPr lang="en-GB" sz="5000" dirty="0"/>
              <a:t>Allow students to help set standards</a:t>
            </a:r>
            <a:r>
              <a:rPr lang="en-GB" sz="4000" dirty="0"/>
              <a:t>. </a:t>
            </a:r>
            <a:r>
              <a:rPr lang="en-GB" sz="4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"What do we need to remember when we are using this paint?")</a:t>
            </a:r>
            <a:endParaRPr lang="en-AU" dirty="0"/>
          </a:p>
          <a:p>
            <a:pPr lvl="0"/>
            <a:r>
              <a:rPr lang="en-GB" sz="5000" dirty="0"/>
              <a:t>Are helpful</a:t>
            </a:r>
            <a:r>
              <a:rPr lang="en-GB" sz="4000" dirty="0"/>
              <a:t>. </a:t>
            </a:r>
            <a:r>
              <a:rPr lang="en-GB" dirty="0" smtClean="0"/>
              <a:t>(</a:t>
            </a:r>
            <a:r>
              <a:rPr lang="en-GB" dirty="0"/>
              <a:t>e.g. Mathew yells: "Roger and Joe are teasing me!" Teacher responds: "You sound upset. What would you like me to do?")</a:t>
            </a:r>
            <a:endParaRPr lang="en-AU" dirty="0"/>
          </a:p>
          <a:p>
            <a:pPr lvl="0"/>
            <a:r>
              <a:rPr lang="en-GB" sz="5000" dirty="0"/>
              <a:t>Limit and lessen conflicts</a:t>
            </a:r>
            <a:r>
              <a:rPr lang="en-GB" sz="4000" dirty="0"/>
              <a:t>. </a:t>
            </a:r>
            <a:r>
              <a:rPr lang="en-GB" sz="4000" dirty="0" smtClean="0"/>
              <a:t> </a:t>
            </a:r>
            <a:r>
              <a:rPr lang="en-GB" dirty="0" smtClean="0"/>
              <a:t>(</a:t>
            </a:r>
            <a:r>
              <a:rPr lang="en-GB" dirty="0"/>
              <a:t>e.g. Susan, crumpling her paper: "I am not going to do this assignment! It is too hard!"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Teachers at their worst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AU" dirty="0"/>
          </a:p>
          <a:p>
            <a:r>
              <a:rPr lang="en-GB" dirty="0"/>
              <a:t>Teachers at their worst fail to use congruent </a:t>
            </a:r>
            <a:r>
              <a:rPr lang="en-GB" dirty="0" smtClean="0"/>
              <a:t>communication when </a:t>
            </a:r>
            <a:r>
              <a:rPr lang="en-GB" dirty="0"/>
              <a:t>they:</a:t>
            </a:r>
            <a:endParaRPr lang="en-AU" dirty="0"/>
          </a:p>
          <a:p>
            <a:pPr lvl="0"/>
            <a:r>
              <a:rPr lang="en-GB" dirty="0"/>
              <a:t>Are caustic and sarcastic. </a:t>
            </a:r>
            <a:endParaRPr lang="en-AU" dirty="0"/>
          </a:p>
          <a:p>
            <a:pPr lvl="0"/>
            <a:r>
              <a:rPr lang="en-GB" dirty="0"/>
              <a:t>Attack a student's character. </a:t>
            </a:r>
            <a:endParaRPr lang="en-AU" dirty="0"/>
          </a:p>
          <a:p>
            <a:pPr lvl="0"/>
            <a:r>
              <a:rPr lang="en-GB" dirty="0"/>
              <a:t>Demand, rather than invite, cooperation. </a:t>
            </a:r>
            <a:endParaRPr lang="en-AU" dirty="0"/>
          </a:p>
          <a:p>
            <a:pPr lvl="0"/>
            <a:r>
              <a:rPr lang="en-GB" dirty="0"/>
              <a:t>Deny students' feelings. </a:t>
            </a:r>
            <a:endParaRPr lang="en-AU" dirty="0"/>
          </a:p>
          <a:p>
            <a:pPr lvl="0"/>
            <a:r>
              <a:rPr lang="en-GB" dirty="0"/>
              <a:t>Label students as lazy, stupid, and so forth. </a:t>
            </a:r>
            <a:endParaRPr lang="en-AU" dirty="0"/>
          </a:p>
          <a:p>
            <a:pPr lvl="0"/>
            <a:r>
              <a:rPr lang="en-GB" dirty="0"/>
              <a:t>Give long and unnecessary lectures. </a:t>
            </a:r>
            <a:endParaRPr lang="en-AU" dirty="0"/>
          </a:p>
          <a:p>
            <a:pPr lvl="0"/>
            <a:r>
              <a:rPr lang="en-GB" dirty="0"/>
              <a:t>Lose their tempers and self-control. </a:t>
            </a:r>
            <a:endParaRPr lang="en-AU" dirty="0"/>
          </a:p>
          <a:p>
            <a:pPr lvl="0"/>
            <a:r>
              <a:rPr lang="en-GB" dirty="0"/>
              <a:t>Use praise to manipulate students. </a:t>
            </a:r>
            <a:endParaRPr lang="en-AU" dirty="0"/>
          </a:p>
          <a:p>
            <a:pPr lvl="0"/>
            <a:r>
              <a:rPr lang="en-GB" dirty="0"/>
              <a:t>Are poor models of humane </a:t>
            </a:r>
            <a:r>
              <a:rPr lang="en-GB" dirty="0" smtClean="0"/>
              <a:t>behaviour </a:t>
            </a:r>
            <a:endParaRPr lang="en-AU" dirty="0"/>
          </a:p>
          <a:p>
            <a:endParaRPr lang="en-AU" dirty="0"/>
          </a:p>
        </p:txBody>
      </p:sp>
      <p:pic>
        <p:nvPicPr>
          <p:cNvPr id="30722" name="Picture 2" descr="http://t2.gstatic.com/images?q=tbn:ANd9GcS9WpHNQRR1YA0uRUzUSr7lixHh17X-d9xMYRIUHBRh7ogc-T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648200"/>
            <a:ext cx="2705100" cy="16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Inappropriate Discipline -</a:t>
            </a:r>
            <a:r>
              <a:rPr lang="en-AU" dirty="0" err="1" smtClean="0"/>
              <a:t>Ginott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GB" sz="3600" dirty="0" smtClean="0"/>
              <a:t>Lose </a:t>
            </a:r>
            <a:r>
              <a:rPr lang="en-GB" sz="3600" dirty="0"/>
              <a:t>their tempers </a:t>
            </a:r>
            <a:r>
              <a:rPr lang="en-GB" sz="2500" dirty="0"/>
              <a:t>( e.g. shout, slam books, use verbal abuse).</a:t>
            </a:r>
            <a:endParaRPr lang="en-AU" sz="2500" dirty="0"/>
          </a:p>
          <a:p>
            <a:pPr lvl="0"/>
            <a:r>
              <a:rPr lang="en-GB" sz="3600" dirty="0"/>
              <a:t>Call students names </a:t>
            </a:r>
            <a:r>
              <a:rPr lang="en-GB" sz="2500" dirty="0"/>
              <a:t>(e.g. "You are like pigs! Clean that up!").</a:t>
            </a:r>
            <a:endParaRPr lang="en-AU" sz="2500" dirty="0"/>
          </a:p>
          <a:p>
            <a:pPr lvl="0"/>
            <a:r>
              <a:rPr lang="en-GB" sz="3600" dirty="0"/>
              <a:t>Insult a student's character </a:t>
            </a:r>
            <a:r>
              <a:rPr lang="en-GB" sz="2500" dirty="0"/>
              <a:t>(e.g. "John, you are nothing but lazy!").</a:t>
            </a:r>
            <a:endParaRPr lang="en-AU" sz="2500" dirty="0"/>
          </a:p>
          <a:p>
            <a:pPr lvl="0"/>
            <a:r>
              <a:rPr lang="en-GB" sz="3600" dirty="0"/>
              <a:t>Behave rudely </a:t>
            </a:r>
            <a:r>
              <a:rPr lang="en-GB" sz="2500" dirty="0"/>
              <a:t>(e.g. "Sit down and shut up!").</a:t>
            </a:r>
            <a:endParaRPr lang="en-AU" sz="2500" dirty="0"/>
          </a:p>
          <a:p>
            <a:pPr lvl="0"/>
            <a:r>
              <a:rPr lang="en-GB" sz="3600" dirty="0"/>
              <a:t>Overreact </a:t>
            </a:r>
            <a:r>
              <a:rPr lang="en-GB" sz="2500" dirty="0"/>
              <a:t>(e.g. When a student accidentally drops something being handed out: "Oh for heaven's sake! Can't you do anything right?!!").</a:t>
            </a:r>
            <a:endParaRPr lang="en-AU" sz="2500" dirty="0"/>
          </a:p>
          <a:p>
            <a:pPr lvl="0"/>
            <a:r>
              <a:rPr lang="en-GB" sz="3600" dirty="0"/>
              <a:t>Are cruel </a:t>
            </a:r>
            <a:r>
              <a:rPr lang="en-GB" sz="2500" dirty="0"/>
              <a:t>(e.g. "Where were you when the brains were handed out?").</a:t>
            </a:r>
            <a:endParaRPr lang="en-AU" sz="2500" dirty="0"/>
          </a:p>
          <a:p>
            <a:pPr lvl="0"/>
            <a:r>
              <a:rPr lang="en-GB" sz="3600" dirty="0"/>
              <a:t>Punish all for the sins of one or a few </a:t>
            </a:r>
            <a:r>
              <a:rPr lang="en-GB" sz="2500" dirty="0"/>
              <a:t>(e.g. "Certain people were talking during the lesson, you will all be on detention!")</a:t>
            </a:r>
            <a:endParaRPr lang="en-AU" sz="2500" dirty="0"/>
          </a:p>
          <a:p>
            <a:pPr lvl="0"/>
            <a:r>
              <a:rPr lang="en-GB" sz="3600" dirty="0"/>
              <a:t>Threaten </a:t>
            </a:r>
            <a:r>
              <a:rPr lang="en-GB" sz="2500" dirty="0"/>
              <a:t>(e.g. "If I hear one more voice, we will all stay back for ten minutes after school.").</a:t>
            </a:r>
            <a:endParaRPr lang="en-AU" sz="2500" dirty="0"/>
          </a:p>
          <a:p>
            <a:pPr lvl="0"/>
            <a:r>
              <a:rPr lang="en-GB" sz="3600" dirty="0"/>
              <a:t>Deliver long lectures</a:t>
            </a:r>
            <a:r>
              <a:rPr lang="en-GB" dirty="0"/>
              <a:t>. </a:t>
            </a:r>
            <a:r>
              <a:rPr lang="en-GB" sz="2500" dirty="0"/>
              <a:t>(e.g. "It has come to my attention that several students think the trash can is a basketball hoop. We can throw things outside but in the classroom, ... etc, etc.")</a:t>
            </a:r>
            <a:endParaRPr lang="en-AU" sz="2500" dirty="0"/>
          </a:p>
          <a:p>
            <a:pPr lvl="0"/>
            <a:r>
              <a:rPr lang="en-GB" sz="3600" dirty="0"/>
              <a:t>Back students into a corner. </a:t>
            </a:r>
            <a:r>
              <a:rPr lang="en-GB" sz="2500" dirty="0"/>
              <a:t>(e.g. "What are you doing? Why are you doing that? Don't you know any better? Apologize at once!")</a:t>
            </a:r>
            <a:endParaRPr lang="en-AU" sz="2500" dirty="0"/>
          </a:p>
          <a:p>
            <a:pPr lvl="0"/>
            <a:r>
              <a:rPr lang="en-GB" sz="3600" dirty="0"/>
              <a:t>Make arbitrary rules</a:t>
            </a:r>
            <a:r>
              <a:rPr lang="en-GB" dirty="0"/>
              <a:t>. </a:t>
            </a:r>
            <a:r>
              <a:rPr lang="en-GB" sz="2500" dirty="0"/>
              <a:t>(Rules are made without any student input or discussion) </a:t>
            </a:r>
            <a:endParaRPr lang="en-AU" sz="2500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Texas teachers let students slap 'class bully</a:t>
            </a:r>
            <a:r>
              <a:rPr lang="en-AU" b="1" dirty="0" smtClean="0"/>
              <a:t>'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1800" b="1" dirty="0" smtClean="0"/>
              <a:t>Two </a:t>
            </a:r>
            <a:r>
              <a:rPr lang="en-AU" sz="1800" b="1" dirty="0" smtClean="0"/>
              <a:t>Texas teachers have been charged with misdemeanours after 24 kindergarten students were allegedly told to slap the so-called class bully. </a:t>
            </a:r>
          </a:p>
          <a:p>
            <a:pPr>
              <a:buNone/>
            </a:pPr>
            <a:r>
              <a:rPr lang="en-AU" sz="1800" dirty="0" smtClean="0"/>
              <a:t>Aiden Neely, 6, took the brunt of the unusual punishment after he was accused of being a bully at his school near San Antonio, ABC News reports. </a:t>
            </a:r>
          </a:p>
          <a:p>
            <a:pPr>
              <a:buNone/>
            </a:pPr>
            <a:r>
              <a:rPr lang="en-AU" sz="1800" dirty="0" smtClean="0"/>
              <a:t>The teachers, including the classroom teacher who ordered the exercise and a colleague who allegedly failed to report the incident to the principal, were both fired. </a:t>
            </a:r>
          </a:p>
          <a:p>
            <a:pPr>
              <a:buNone/>
            </a:pPr>
            <a:r>
              <a:rPr lang="en-AU" sz="1800" dirty="0" smtClean="0"/>
              <a:t>"He was hit on the head, in the face, on the back. And all the kids hit him twice," said Amy Neely, the boy's mother. </a:t>
            </a:r>
          </a:p>
          <a:p>
            <a:pPr>
              <a:buNone/>
            </a:pPr>
            <a:r>
              <a:rPr lang="en-AU" sz="1800" dirty="0" smtClean="0"/>
              <a:t>"He had friends in that class, and friends didn't want to hit him, but the teacher instructed them to." </a:t>
            </a:r>
          </a:p>
          <a:p>
            <a:pPr>
              <a:buNone/>
            </a:pPr>
            <a:r>
              <a:rPr lang="en-AU" sz="1800" dirty="0" smtClean="0"/>
              <a:t>While the incident occurred last month, Ms Neely said her son was told by his teacher not to say anything. </a:t>
            </a:r>
          </a:p>
          <a:p>
            <a:pPr>
              <a:buNone/>
            </a:pPr>
            <a:r>
              <a:rPr lang="en-AU" sz="1800" dirty="0" smtClean="0"/>
              <a:t>Ms Neely was only informed when the principal called weeks later. </a:t>
            </a:r>
          </a:p>
          <a:p>
            <a:pPr>
              <a:buNone/>
            </a:pPr>
            <a:r>
              <a:rPr lang="en-AU" sz="1800" dirty="0" smtClean="0"/>
              <a:t>The school's district police say they are doing everything they can to make sure similar incidents won't happen again. </a:t>
            </a:r>
          </a:p>
          <a:p>
            <a:pPr>
              <a:buNone/>
            </a:pPr>
            <a:r>
              <a:rPr lang="en-AU" sz="1000" i="1" dirty="0" smtClean="0"/>
              <a:t>Source: </a:t>
            </a:r>
            <a:r>
              <a:rPr lang="en-AU" sz="1000" i="1" dirty="0" smtClean="0">
                <a:hlinkClick r:id="rId2"/>
              </a:rPr>
              <a:t>ABC </a:t>
            </a:r>
            <a:r>
              <a:rPr lang="en-AU" sz="1000" i="1" dirty="0" err="1" smtClean="0">
                <a:hlinkClick r:id="rId2"/>
              </a:rPr>
              <a:t>News</a:t>
            </a:r>
            <a:r>
              <a:rPr lang="en-AU" sz="1000" i="1" dirty="0" err="1" smtClean="0"/>
              <a:t>Author</a:t>
            </a:r>
            <a:r>
              <a:rPr lang="en-AU" sz="1000" i="1" dirty="0" smtClean="0"/>
              <a:t>: Emily Crane. News editor: Henri Paget</a:t>
            </a:r>
            <a:r>
              <a:rPr lang="en-AU" sz="1000" i="1" dirty="0" smtClean="0"/>
              <a:t>.</a:t>
            </a:r>
          </a:p>
          <a:p>
            <a:pPr>
              <a:buNone/>
            </a:pPr>
            <a:r>
              <a:rPr lang="en-AU" sz="1000" dirty="0" smtClean="0"/>
              <a:t>Jun 19 2012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Steve </a:t>
            </a:r>
            <a:r>
              <a:rPr lang="en-GB" dirty="0" smtClean="0"/>
              <a:t>will not </a:t>
            </a:r>
            <a:r>
              <a:rPr lang="en-GB" dirty="0" smtClean="0"/>
              <a:t>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Steve, </a:t>
            </a:r>
            <a:r>
              <a:rPr lang="en-GB" dirty="0"/>
              <a:t>a student in Ms. Lake's class, is quite docile. </a:t>
            </a:r>
            <a:r>
              <a:rPr lang="en-GB" dirty="0" smtClean="0"/>
              <a:t>H</a:t>
            </a:r>
            <a:r>
              <a:rPr lang="en-GB" dirty="0" smtClean="0"/>
              <a:t>e </a:t>
            </a:r>
            <a:r>
              <a:rPr lang="en-GB" dirty="0"/>
              <a:t>never disrupts the class and has little social contact with other students. Despite Ms. Lake's best efforts, </a:t>
            </a:r>
            <a:r>
              <a:rPr lang="en-GB" dirty="0" smtClean="0"/>
              <a:t>Steve </a:t>
            </a:r>
            <a:r>
              <a:rPr lang="en-GB" dirty="0"/>
              <a:t>rarely completes an assignment. </a:t>
            </a:r>
            <a:r>
              <a:rPr lang="en-GB" dirty="0" smtClean="0"/>
              <a:t>H</a:t>
            </a:r>
            <a:r>
              <a:rPr lang="en-GB" dirty="0" smtClean="0"/>
              <a:t>e </a:t>
            </a:r>
            <a:r>
              <a:rPr lang="en-GB" dirty="0"/>
              <a:t>doesn't seem to care. </a:t>
            </a:r>
            <a:r>
              <a:rPr lang="en-GB" dirty="0" smtClean="0"/>
              <a:t>H</a:t>
            </a:r>
            <a:r>
              <a:rPr lang="en-GB" dirty="0" smtClean="0"/>
              <a:t>e </a:t>
            </a:r>
            <a:r>
              <a:rPr lang="en-GB" dirty="0"/>
              <a:t>is simply there, completing very little work of consequence.</a:t>
            </a:r>
            <a:endParaRPr lang="en-AU" dirty="0"/>
          </a:p>
          <a:p>
            <a:r>
              <a:rPr lang="en-GB" dirty="0"/>
              <a:t>How would </a:t>
            </a:r>
            <a:r>
              <a:rPr lang="en-GB" dirty="0" err="1"/>
              <a:t>Ginott</a:t>
            </a:r>
            <a:r>
              <a:rPr lang="en-GB" dirty="0"/>
              <a:t> deal with </a:t>
            </a:r>
            <a:r>
              <a:rPr lang="en-GB" dirty="0" smtClean="0"/>
              <a:t>Steve?</a:t>
            </a:r>
            <a:endParaRPr lang="en-AU" dirty="0"/>
          </a:p>
          <a:p>
            <a:endParaRPr lang="en-AU" dirty="0"/>
          </a:p>
        </p:txBody>
      </p:sp>
      <p:pic>
        <p:nvPicPr>
          <p:cNvPr id="27650" name="Picture 2" descr="http://1.bp.blogspot.com/-HdHjduvgMOw/TWu8_6oMI5I/AAAAAAAAACo/1f3O-WFDMNw/s1600/dyslex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2438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Beyond discipline looks like</a:t>
            </a:r>
          </a:p>
        </p:txBody>
      </p:sp>
      <p:pic>
        <p:nvPicPr>
          <p:cNvPr id="5125" name="Picture 5" descr="MPj0399539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1" y="228600"/>
            <a:ext cx="1143000" cy="914157"/>
          </a:xfrm>
        </p:spPr>
      </p:pic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800" dirty="0" smtClean="0"/>
              <a:t>Kohn &amp; </a:t>
            </a:r>
            <a:r>
              <a:rPr lang="en-US" sz="2800" dirty="0" err="1" smtClean="0"/>
              <a:t>Ginott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For students to take responsibility for their </a:t>
            </a:r>
            <a:r>
              <a:rPr lang="en-US" sz="2800" dirty="0" err="1" smtClean="0"/>
              <a:t>behaviours</a:t>
            </a:r>
            <a:r>
              <a:rPr lang="en-US" sz="2800" dirty="0" smtClean="0"/>
              <a:t> teachers must allow students to make decisions about what is right and </a:t>
            </a:r>
            <a:r>
              <a:rPr lang="en-US" sz="2800" dirty="0" smtClean="0"/>
              <a:t>wrong</a:t>
            </a:r>
          </a:p>
          <a:p>
            <a:pPr>
              <a:buNone/>
            </a:pPr>
            <a:r>
              <a:rPr lang="en-US" sz="2800" dirty="0" smtClean="0"/>
              <a:t>* Kohn – the purpose of education is to produce not just </a:t>
            </a:r>
            <a:r>
              <a:rPr lang="en-US" sz="2800" i="1" dirty="0" smtClean="0"/>
              <a:t>good learners </a:t>
            </a:r>
            <a:r>
              <a:rPr lang="en-US" sz="2800" dirty="0" smtClean="0"/>
              <a:t>but also </a:t>
            </a:r>
            <a:r>
              <a:rPr lang="en-US" sz="2800" i="1" dirty="0" smtClean="0"/>
              <a:t>good people </a:t>
            </a:r>
            <a:endParaRPr lang="en-US" sz="2800" i="1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GB" dirty="0" smtClean="0"/>
              <a:t>Sane </a:t>
            </a:r>
            <a:r>
              <a:rPr lang="en-GB" dirty="0"/>
              <a:t>messages. ("Students are expected to complete all assignments.") </a:t>
            </a:r>
            <a:endParaRPr lang="en-AU" dirty="0"/>
          </a:p>
          <a:p>
            <a:pPr lvl="0"/>
            <a:r>
              <a:rPr lang="en-GB" dirty="0"/>
              <a:t>Inviting cooperation. ("All students who finish their work may choose an activity to do with a friend.") </a:t>
            </a:r>
            <a:endParaRPr lang="en-AU" dirty="0"/>
          </a:p>
          <a:p>
            <a:pPr lvl="0"/>
            <a:r>
              <a:rPr lang="en-GB" dirty="0"/>
              <a:t>Accepting and acknowledging </a:t>
            </a:r>
            <a:r>
              <a:rPr lang="en-GB" dirty="0" smtClean="0"/>
              <a:t>Steve’s </a:t>
            </a:r>
            <a:r>
              <a:rPr lang="en-GB" dirty="0"/>
              <a:t>feelings. ("</a:t>
            </a:r>
            <a:r>
              <a:rPr lang="en-GB" dirty="0" smtClean="0"/>
              <a:t>Steve, </a:t>
            </a:r>
            <a:r>
              <a:rPr lang="en-GB" dirty="0"/>
              <a:t>I can tell you find it difficult to begin work on your assignment. How can I help you?") </a:t>
            </a:r>
            <a:endParaRPr lang="en-AU" dirty="0"/>
          </a:p>
          <a:p>
            <a:pPr lvl="0"/>
            <a:r>
              <a:rPr lang="en-GB" dirty="0"/>
              <a:t>Correct by directing. ("You need to finish 10 problems within the next 30 minutes.") </a:t>
            </a:r>
            <a:endParaRPr lang="en-AU" dirty="0"/>
          </a:p>
          <a:p>
            <a:pPr lvl="0"/>
            <a:r>
              <a:rPr lang="en-GB" dirty="0"/>
              <a:t>Focus on solutions. ("This cannot continue. What do you think we might be able to do about it?") 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Charles, C. (2005). </a:t>
            </a:r>
            <a:r>
              <a:rPr lang="en-US" sz="2800" i="1"/>
              <a:t>Building classroom discipline </a:t>
            </a:r>
            <a:r>
              <a:rPr lang="en-US" sz="2800"/>
              <a:t>(8</a:t>
            </a:r>
            <a:r>
              <a:rPr lang="en-US" sz="2800" baseline="30000"/>
              <a:t>th</a:t>
            </a:r>
            <a:r>
              <a:rPr lang="en-US" sz="2800"/>
              <a:t> ed.). Boston: Pearson Education, INC.</a:t>
            </a:r>
          </a:p>
          <a:p>
            <a:pPr>
              <a:lnSpc>
                <a:spcPct val="90000"/>
              </a:lnSpc>
            </a:pPr>
            <a:r>
              <a:rPr lang="en-US" sz="2800"/>
              <a:t>Levin, J. &amp; Nolan, J. (2007).</a:t>
            </a:r>
            <a:r>
              <a:rPr lang="en-US" sz="2800" i="1"/>
              <a:t> Principles of classroom management: A professional decision-making model</a:t>
            </a:r>
            <a:r>
              <a:rPr lang="en-US" sz="2800"/>
              <a:t> (5</a:t>
            </a:r>
            <a:r>
              <a:rPr lang="en-US" sz="2800" baseline="30000"/>
              <a:t>th</a:t>
            </a:r>
            <a:r>
              <a:rPr lang="en-US" sz="2800"/>
              <a:t> ed.). Boston: Pearson Education, INC.</a:t>
            </a:r>
          </a:p>
          <a:p>
            <a:pPr>
              <a:lnSpc>
                <a:spcPct val="90000"/>
              </a:lnSpc>
            </a:pPr>
            <a:r>
              <a:rPr lang="en-US" sz="2800"/>
              <a:t>Manning, M. &amp; Bucher, K. (2007). </a:t>
            </a:r>
            <a:r>
              <a:rPr lang="en-US" sz="2800" i="1"/>
              <a:t>Classroom management models, applications, and cases </a:t>
            </a:r>
            <a:r>
              <a:rPr lang="en-US" sz="2800"/>
              <a:t>(2</a:t>
            </a:r>
            <a:r>
              <a:rPr lang="en-US" sz="2800" baseline="30000"/>
              <a:t>nd</a:t>
            </a:r>
            <a:r>
              <a:rPr lang="en-US" sz="2800"/>
              <a:t> ed.). Upper Saddle River, NY: Pearson Education, INC.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/>
          <a:lstStyle/>
          <a:p>
            <a:r>
              <a:rPr lang="en-US" dirty="0"/>
              <a:t>Beyond discipline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Building communities</a:t>
            </a:r>
            <a:endParaRPr lang="en-US" sz="2800" dirty="0"/>
          </a:p>
          <a:p>
            <a:r>
              <a:rPr lang="en-US" sz="2800" dirty="0"/>
              <a:t>Designs classroom as a safe </a:t>
            </a:r>
            <a:r>
              <a:rPr lang="en-US" sz="2800" dirty="0" smtClean="0"/>
              <a:t>place</a:t>
            </a:r>
          </a:p>
          <a:p>
            <a:r>
              <a:rPr lang="en-US" sz="2800" dirty="0" smtClean="0"/>
              <a:t>Communicate with students </a:t>
            </a:r>
          </a:p>
          <a:p>
            <a:pPr>
              <a:buNone/>
            </a:pPr>
            <a:r>
              <a:rPr lang="en-US" sz="2800" dirty="0" smtClean="0"/>
              <a:t>Step by Step to building community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Are your interactions with students positive /negative?</a:t>
            </a:r>
          </a:p>
          <a:p>
            <a:pPr marL="514350" indent="-514350">
              <a:buNone/>
            </a:pPr>
            <a:r>
              <a:rPr lang="en-US" sz="2800" dirty="0" smtClean="0"/>
              <a:t>Are you the source of </a:t>
            </a:r>
            <a:r>
              <a:rPr lang="en-US" sz="2800" dirty="0" smtClean="0"/>
              <a:t>conflict?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2. Are you meeting the needs of students through tasks?</a:t>
            </a:r>
          </a:p>
          <a:p>
            <a:pPr marL="514350" indent="-514350">
              <a:buNone/>
            </a:pPr>
            <a:r>
              <a:rPr lang="en-US" sz="2800" dirty="0" smtClean="0"/>
              <a:t>3. Do you work with students to find solutions?</a:t>
            </a:r>
          </a:p>
          <a:p>
            <a:pPr marL="514350" indent="-514350">
              <a:buNone/>
            </a:pPr>
            <a:r>
              <a:rPr lang="en-US" sz="2800" dirty="0" smtClean="0"/>
              <a:t>4. Reduce the use of extrinsic rewards.</a:t>
            </a:r>
          </a:p>
          <a:p>
            <a:pPr marL="514350" indent="-514350">
              <a:buNone/>
            </a:pPr>
            <a:r>
              <a:rPr lang="en-US" sz="2800" dirty="0" smtClean="0"/>
              <a:t>5. Do you and the students value each other and work together co operatively?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6149" name="Picture 5" descr="MPj040936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58000" y="381000"/>
            <a:ext cx="1778868" cy="2667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 teacher Interactions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AU" dirty="0" smtClean="0"/>
              <a:t>Central to effective classroom management are:</a:t>
            </a:r>
          </a:p>
          <a:p>
            <a:pPr>
              <a:buFontTx/>
              <a:buChar char="-"/>
            </a:pPr>
            <a:r>
              <a:rPr lang="en-AU" dirty="0" smtClean="0"/>
              <a:t>Teacher self evaluations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 smtClean="0"/>
              <a:t>    * what is important in the classroom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 smtClean="0"/>
              <a:t>    * how you interact with students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 smtClean="0"/>
              <a:t>    * what you ask students to do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Beyond extrinsic rewards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AU" dirty="0" smtClean="0"/>
              <a:t>Kohn (1995)</a:t>
            </a:r>
          </a:p>
          <a:p>
            <a:pPr>
              <a:buFontTx/>
              <a:buChar char="-"/>
            </a:pPr>
            <a:r>
              <a:rPr lang="en-AU" dirty="0" smtClean="0"/>
              <a:t>Rewards and praise work in the short term only</a:t>
            </a:r>
          </a:p>
          <a:p>
            <a:pPr>
              <a:buFontTx/>
              <a:buChar char="-"/>
            </a:pPr>
            <a:r>
              <a:rPr lang="en-AU" dirty="0" smtClean="0"/>
              <a:t>More rewards – more need for them</a:t>
            </a:r>
          </a:p>
          <a:p>
            <a:pPr>
              <a:buFontTx/>
              <a:buChar char="-"/>
            </a:pPr>
            <a:r>
              <a:rPr lang="en-AU" dirty="0" smtClean="0"/>
              <a:t>Students who work for a reward may never see the value of learning</a:t>
            </a:r>
          </a:p>
          <a:p>
            <a:pPr>
              <a:buFontTx/>
              <a:buChar char="-"/>
            </a:pPr>
            <a:r>
              <a:rPr lang="en-AU" dirty="0" smtClean="0"/>
              <a:t>Performance suffers</a:t>
            </a:r>
          </a:p>
          <a:p>
            <a:pPr>
              <a:buFontTx/>
              <a:buChar char="-"/>
            </a:pPr>
            <a:r>
              <a:rPr lang="en-AU" dirty="0" smtClean="0"/>
              <a:t>Praise is fraudulent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Ginott</a:t>
            </a:r>
            <a:r>
              <a:rPr lang="en-AU" dirty="0" smtClean="0"/>
              <a:t> &amp; praise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AU" dirty="0" smtClean="0"/>
              <a:t>Appreciative praise rather than evaluative praise</a:t>
            </a:r>
          </a:p>
          <a:p>
            <a:r>
              <a:rPr lang="en-AU" dirty="0" smtClean="0"/>
              <a:t>Appreciative – does not evaluate personality or judge character</a:t>
            </a:r>
          </a:p>
          <a:p>
            <a:r>
              <a:rPr lang="en-AU" dirty="0" smtClean="0"/>
              <a:t>Evaluative – students make conclusions about themselves – negative 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Effective Praise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Praise WHAT students do, not the students</a:t>
            </a:r>
          </a:p>
          <a:p>
            <a:r>
              <a:rPr lang="en-AU" dirty="0" smtClean="0"/>
              <a:t>Specific</a:t>
            </a:r>
          </a:p>
          <a:p>
            <a:r>
              <a:rPr lang="en-AU" dirty="0" smtClean="0"/>
              <a:t>In private</a:t>
            </a:r>
          </a:p>
          <a:p>
            <a:pPr>
              <a:buNone/>
            </a:pPr>
            <a:r>
              <a:rPr lang="en-AU" dirty="0" smtClean="0"/>
              <a:t>Avoid –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Phony praise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Praise that sets up competition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Praises a students character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Praise that compares or condescends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err="1" smtClean="0"/>
              <a:t>Ginott</a:t>
            </a:r>
            <a:r>
              <a:rPr lang="en-AU" dirty="0" smtClean="0"/>
              <a:t> (1972)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Beyond discipline</a:t>
            </a:r>
          </a:p>
        </p:txBody>
      </p:sp>
      <p:pic>
        <p:nvPicPr>
          <p:cNvPr id="7173" name="Picture 5" descr="MPj0428516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1060" y="1600200"/>
            <a:ext cx="3710880" cy="4525963"/>
          </a:xfrm>
        </p:spPr>
      </p:pic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Promotes creating a sense of belonging</a:t>
            </a:r>
          </a:p>
          <a:p>
            <a:pPr>
              <a:lnSpc>
                <a:spcPct val="90000"/>
              </a:lnSpc>
            </a:pPr>
            <a:r>
              <a:rPr lang="en-US" sz="2800"/>
              <a:t>Teaches unconditionally</a:t>
            </a:r>
          </a:p>
          <a:p>
            <a:pPr>
              <a:lnSpc>
                <a:spcPct val="90000"/>
              </a:lnSpc>
            </a:pPr>
            <a:r>
              <a:rPr lang="en-US" sz="2800"/>
              <a:t>Has high expectations with unconditional acceptance</a:t>
            </a:r>
          </a:p>
          <a:p>
            <a:pPr>
              <a:lnSpc>
                <a:spcPct val="90000"/>
              </a:lnSpc>
            </a:pPr>
            <a:r>
              <a:rPr lang="en-US" sz="2800"/>
              <a:t>Sees student separate from behavior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</TotalTime>
  <Words>2235</Words>
  <Application>Microsoft Office PowerPoint</Application>
  <PresentationFormat>On-screen Show (4:3)</PresentationFormat>
  <Paragraphs>230</Paragraphs>
  <Slides>31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Slide</vt:lpstr>
      <vt:lpstr>Beyond Discipline</vt:lpstr>
      <vt:lpstr>Beyond Discipline – from compliance to community</vt:lpstr>
      <vt:lpstr>Beyond discipline looks like</vt:lpstr>
      <vt:lpstr>Beyond discipline</vt:lpstr>
      <vt:lpstr>Student teacher Interactions</vt:lpstr>
      <vt:lpstr>Beyond extrinsic rewards</vt:lpstr>
      <vt:lpstr>Ginott &amp; praise</vt:lpstr>
      <vt:lpstr>Effective Praise</vt:lpstr>
      <vt:lpstr>Beyond discipline</vt:lpstr>
      <vt:lpstr>Kohn promotes…</vt:lpstr>
      <vt:lpstr>Utilizing children’s need…</vt:lpstr>
      <vt:lpstr>So focus on…</vt:lpstr>
      <vt:lpstr>Community environment has</vt:lpstr>
      <vt:lpstr>When misbehavior happens…</vt:lpstr>
      <vt:lpstr>Emphasize a curriculum based on</vt:lpstr>
      <vt:lpstr>Social – emotional atmosphere</vt:lpstr>
      <vt:lpstr>Remember students are…</vt:lpstr>
      <vt:lpstr>Go to this website and read…</vt:lpstr>
      <vt:lpstr>Building classroom community</vt:lpstr>
      <vt:lpstr>Building classroom community</vt:lpstr>
      <vt:lpstr>Benefits</vt:lpstr>
      <vt:lpstr>Ways to build community</vt:lpstr>
      <vt:lpstr>Cooperation through communication</vt:lpstr>
      <vt:lpstr>Teachers at their best.</vt:lpstr>
      <vt:lpstr>Appropriate discipline - Ginott</vt:lpstr>
      <vt:lpstr>Teachers at their worst</vt:lpstr>
      <vt:lpstr>Inappropriate Discipline -Ginott</vt:lpstr>
      <vt:lpstr>Texas teachers let students slap 'class bully'</vt:lpstr>
      <vt:lpstr>Steve will not work</vt:lpstr>
      <vt:lpstr>Steve</vt:lpstr>
      <vt:lpstr>References </vt:lpstr>
    </vt:vector>
  </TitlesOfParts>
  <Company>Manchester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Discipline</dc:title>
  <dc:creator>Manchester College</dc:creator>
  <cp:lastModifiedBy>ITS</cp:lastModifiedBy>
  <cp:revision>26</cp:revision>
  <dcterms:created xsi:type="dcterms:W3CDTF">2006-11-03T19:48:08Z</dcterms:created>
  <dcterms:modified xsi:type="dcterms:W3CDTF">2012-06-25T01:53:39Z</dcterms:modified>
</cp:coreProperties>
</file>